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86" r:id="rId5"/>
    <p:sldId id="287" r:id="rId6"/>
    <p:sldId id="289" r:id="rId7"/>
    <p:sldId id="290" r:id="rId8"/>
    <p:sldId id="257" r:id="rId9"/>
    <p:sldId id="262" r:id="rId10"/>
    <p:sldId id="265" r:id="rId11"/>
    <p:sldId id="266" r:id="rId12"/>
    <p:sldId id="263" r:id="rId13"/>
    <p:sldId id="264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D6A9D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9F0B-16FE-45AB-B522-1E4F68957DB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6350A-B676-405F-A1B2-30CD5E0B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Possessive Adjectives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It’s mine! All mine! </a:t>
            </a:r>
            <a:r>
              <a:rPr lang="en-US" dirty="0" err="1" smtClean="0">
                <a:solidFill>
                  <a:srgbClr val="7030A0"/>
                </a:solidFill>
              </a:rPr>
              <a:t>Mwa</a:t>
            </a:r>
            <a:r>
              <a:rPr lang="en-US" dirty="0" smtClean="0">
                <a:solidFill>
                  <a:srgbClr val="7030A0"/>
                </a:solidFill>
              </a:rPr>
              <a:t> ha </a:t>
            </a:r>
            <a:r>
              <a:rPr lang="en-US" dirty="0" err="1" smtClean="0">
                <a:solidFill>
                  <a:srgbClr val="7030A0"/>
                </a:solidFill>
              </a:rPr>
              <a:t>ha</a:t>
            </a:r>
            <a:r>
              <a:rPr lang="en-US" dirty="0">
                <a:solidFill>
                  <a:srgbClr val="7030A0"/>
                </a:solidFill>
              </a:rPr>
              <a:t>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su</a:t>
            </a:r>
            <a:r>
              <a:rPr lang="en-US" sz="5400" dirty="0" smtClean="0"/>
              <a:t> padre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sus</a:t>
            </a:r>
            <a:r>
              <a:rPr lang="en-US" sz="5400" dirty="0" smtClean="0"/>
              <a:t> padres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su</a:t>
            </a:r>
            <a:r>
              <a:rPr lang="en-US" sz="5400" dirty="0" smtClean="0"/>
              <a:t> </a:t>
            </a:r>
            <a:r>
              <a:rPr lang="en-US" sz="5400" dirty="0" err="1" smtClean="0"/>
              <a:t>madre</a:t>
            </a:r>
            <a:endParaRPr lang="en-US" sz="5400" dirty="0"/>
          </a:p>
        </p:txBody>
      </p:sp>
      <p:pic>
        <p:nvPicPr>
          <p:cNvPr id="3074" name="Picture 2" descr="C:\Users\Caitlin\AppData\Local\Microsoft\Windows\Temporary Internet Files\Content.IE5\U90I4V7D\MC9004334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133600"/>
            <a:ext cx="3124200" cy="435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itlin\AppData\Local\Microsoft\Windows\Temporary Internet Files\Content.IE5\M4ABB77Q\MP900438654[1].jpg"/>
          <p:cNvPicPr>
            <a:picLocks noChangeAspect="1" noChangeArrowheads="1"/>
          </p:cNvPicPr>
          <p:nvPr/>
        </p:nvPicPr>
        <p:blipFill>
          <a:blip r:embed="rId2" cstate="print"/>
          <a:srcRect l="32143"/>
          <a:stretch>
            <a:fillRect/>
          </a:stretch>
        </p:blipFill>
        <p:spPr bwMode="auto">
          <a:xfrm>
            <a:off x="0" y="3200400"/>
            <a:ext cx="4343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tía</a:t>
            </a:r>
            <a:r>
              <a:rPr lang="en-US" dirty="0" smtClean="0"/>
              <a:t> de Miguel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su</a:t>
            </a:r>
            <a:r>
              <a:rPr lang="en-US" sz="5400" dirty="0" smtClean="0"/>
              <a:t> </a:t>
            </a:r>
            <a:r>
              <a:rPr lang="en-US" sz="5400" dirty="0" err="1" smtClean="0"/>
              <a:t>tío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sus</a:t>
            </a:r>
            <a:r>
              <a:rPr lang="en-US" sz="5400" dirty="0" smtClean="0"/>
              <a:t> </a:t>
            </a:r>
            <a:r>
              <a:rPr lang="en-US" sz="5400" dirty="0" err="1" smtClean="0"/>
              <a:t>tías</a:t>
            </a:r>
            <a:endParaRPr lang="en-US" sz="5400" dirty="0"/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su</a:t>
            </a:r>
            <a:r>
              <a:rPr lang="en-US" sz="5400" dirty="0" smtClean="0"/>
              <a:t> </a:t>
            </a:r>
            <a:r>
              <a:rPr lang="en-US" sz="5400" dirty="0" err="1" smtClean="0"/>
              <a:t>tía</a:t>
            </a:r>
            <a:endParaRPr lang="en-US" sz="5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su</a:t>
            </a:r>
            <a:r>
              <a:rPr lang="en-US" sz="5400" dirty="0" smtClean="0"/>
              <a:t> </a:t>
            </a:r>
            <a:r>
              <a:rPr lang="en-US" sz="5400" dirty="0" err="1" smtClean="0"/>
              <a:t>madre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tus</a:t>
            </a:r>
            <a:r>
              <a:rPr lang="en-US" sz="5400" dirty="0" smtClean="0"/>
              <a:t> </a:t>
            </a:r>
            <a:r>
              <a:rPr lang="en-US" sz="5400" dirty="0" err="1" smtClean="0"/>
              <a:t>madres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tu</a:t>
            </a:r>
            <a:r>
              <a:rPr lang="en-US" sz="5400" dirty="0" smtClean="0"/>
              <a:t> </a:t>
            </a:r>
            <a:r>
              <a:rPr lang="en-US" sz="5400" dirty="0" err="1" smtClean="0"/>
              <a:t>madre</a:t>
            </a:r>
            <a:endParaRPr lang="en-US" sz="5400" dirty="0"/>
          </a:p>
        </p:txBody>
      </p:sp>
      <p:pic>
        <p:nvPicPr>
          <p:cNvPr id="5122" name="Picture 2" descr="C:\Users\Caitlin\AppData\Local\Microsoft\Windows\Temporary Internet Files\Content.IE5\12TF4PG4\MP9004393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itlin\AppData\Local\Microsoft\Windows\Temporary Internet Files\Content.IE5\M4ABB77Q\MP9004464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962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2493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your parents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tu</a:t>
            </a:r>
            <a:r>
              <a:rPr lang="en-US" sz="5400" dirty="0" smtClean="0"/>
              <a:t> padre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su</a:t>
            </a:r>
            <a:r>
              <a:rPr lang="en-US" sz="5400" dirty="0" smtClean="0"/>
              <a:t> padre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tus</a:t>
            </a:r>
            <a:r>
              <a:rPr lang="en-US" sz="5400" dirty="0" smtClean="0"/>
              <a:t> padres</a:t>
            </a:r>
            <a:endParaRPr lang="en-US" sz="5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our dog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nuestro</a:t>
            </a:r>
            <a:r>
              <a:rPr lang="en-US" sz="5400" dirty="0" smtClean="0"/>
              <a:t> </a:t>
            </a:r>
            <a:r>
              <a:rPr lang="en-US" sz="5400" dirty="0" err="1" smtClean="0"/>
              <a:t>perro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nuestros</a:t>
            </a:r>
            <a:r>
              <a:rPr lang="en-US" sz="5400" dirty="0" smtClean="0"/>
              <a:t> </a:t>
            </a:r>
            <a:r>
              <a:rPr lang="en-US" sz="5400" dirty="0" err="1" smtClean="0"/>
              <a:t>perros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nosotros</a:t>
            </a:r>
            <a:r>
              <a:rPr lang="en-US" sz="5400" dirty="0" smtClean="0"/>
              <a:t> </a:t>
            </a:r>
            <a:r>
              <a:rPr lang="en-US" sz="5400" dirty="0" err="1" smtClean="0"/>
              <a:t>perro</a:t>
            </a:r>
            <a:endParaRPr lang="en-US" sz="5400" dirty="0"/>
          </a:p>
        </p:txBody>
      </p:sp>
      <p:pic>
        <p:nvPicPr>
          <p:cNvPr id="7170" name="Picture 2" descr="C:\Users\Caitlin\AppData\Local\Microsoft\Windows\Temporary Internet Files\Content.IE5\M4ABB77Q\MP9004448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2514600" cy="329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our dogs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nuestro</a:t>
            </a:r>
            <a:r>
              <a:rPr lang="en-US" sz="5400" dirty="0" smtClean="0"/>
              <a:t> </a:t>
            </a:r>
            <a:r>
              <a:rPr lang="en-US" sz="5400" dirty="0" err="1" smtClean="0"/>
              <a:t>perro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nuestros</a:t>
            </a:r>
            <a:r>
              <a:rPr lang="en-US" sz="5400" dirty="0" smtClean="0"/>
              <a:t> </a:t>
            </a:r>
            <a:r>
              <a:rPr lang="en-US" sz="5400" dirty="0" err="1" smtClean="0"/>
              <a:t>perros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nosotros</a:t>
            </a:r>
            <a:r>
              <a:rPr lang="en-US" sz="5400" dirty="0" smtClean="0"/>
              <a:t> </a:t>
            </a:r>
            <a:r>
              <a:rPr lang="en-US" sz="5400" dirty="0" err="1" smtClean="0"/>
              <a:t>perro</a:t>
            </a:r>
            <a:endParaRPr lang="en-US" sz="5400" dirty="0"/>
          </a:p>
        </p:txBody>
      </p:sp>
      <p:pic>
        <p:nvPicPr>
          <p:cNvPr id="1028" name="Picture 4" descr="C:\Documents and Settings\VPUSER\Local Settings\Temp\Temporary Internet Files\Content.IE5\55DZ9EYP\MP9002554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391597"/>
            <a:ext cx="2782824" cy="423780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her car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su</a:t>
            </a:r>
            <a:r>
              <a:rPr lang="en-US" sz="5400" dirty="0" smtClean="0"/>
              <a:t> </a:t>
            </a:r>
            <a:r>
              <a:rPr lang="en-US" sz="5400" dirty="0" err="1" smtClean="0"/>
              <a:t>carro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err="1" smtClean="0"/>
              <a:t>tu</a:t>
            </a:r>
            <a:r>
              <a:rPr lang="en-US" sz="5400" dirty="0" smtClean="0"/>
              <a:t> </a:t>
            </a:r>
            <a:r>
              <a:rPr lang="en-US" sz="5400" dirty="0" err="1" smtClean="0"/>
              <a:t>carro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ella</a:t>
            </a:r>
            <a:r>
              <a:rPr lang="en-US" sz="5400" dirty="0" smtClean="0"/>
              <a:t> </a:t>
            </a:r>
            <a:r>
              <a:rPr lang="en-US" sz="5400" dirty="0" err="1" smtClean="0"/>
              <a:t>carro</a:t>
            </a:r>
            <a:endParaRPr lang="en-US" sz="5400" dirty="0"/>
          </a:p>
        </p:txBody>
      </p:sp>
      <p:pic>
        <p:nvPicPr>
          <p:cNvPr id="5122" name="Picture 2" descr="C:\Users\Caitlin\AppData\Local\Microsoft\Windows\Temporary Internet Files\Content.IE5\12TF4PG4\MP9004393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Tortuga</a:t>
            </a:r>
            <a:endParaRPr lang="en-US" dirty="0">
              <a:latin typeface="Goudy Stout" pitchFamily="18" charset="0"/>
            </a:endParaRPr>
          </a:p>
        </p:txBody>
      </p:sp>
      <p:pic>
        <p:nvPicPr>
          <p:cNvPr id="1026" name="Picture 2" descr="C:\Documents and Settings\VPUSER\Local Settings\Temp\Temporary Internet Files\Content.IE5\79C2XMBO\MC9001923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2412" y="3657600"/>
            <a:ext cx="4671588" cy="280657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Sara’s car (her car)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err="1" smtClean="0">
                <a:latin typeface="Arial" pitchFamily="34" charset="0"/>
                <a:cs typeface="Arial" pitchFamily="34" charset="0"/>
              </a:rPr>
              <a:t>carro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Jorge and Manuel’s backpack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(</a:t>
            </a:r>
            <a:r>
              <a:rPr lang="en-US" dirty="0">
                <a:latin typeface="Arial Rounded MT Bold" pitchFamily="34" charset="0"/>
              </a:rPr>
              <a:t>their backpack)</a:t>
            </a: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err="1" smtClean="0">
                <a:latin typeface="Arial Rounded MT Bold" pitchFamily="34" charset="0"/>
              </a:rPr>
              <a:t>mochila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First, let’s practice possessive phrases.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Carlota’s pencil </a:t>
            </a:r>
          </a:p>
          <a:p>
            <a:pPr>
              <a:buNone/>
            </a:pPr>
            <a:r>
              <a:rPr lang="en-US" sz="3200" dirty="0" smtClean="0"/>
              <a:t>	(the pencil of Carlota)</a:t>
            </a:r>
          </a:p>
          <a:p>
            <a:r>
              <a:rPr lang="en-US" sz="3200" dirty="0" smtClean="0"/>
              <a:t> Ana and Carlos’ parents (the parents of Ana/ Carlos)</a:t>
            </a:r>
          </a:p>
          <a:p>
            <a:r>
              <a:rPr lang="en-US" sz="3200" dirty="0" smtClean="0"/>
              <a:t>Felipe’s friends </a:t>
            </a:r>
          </a:p>
          <a:p>
            <a:pPr>
              <a:buNone/>
            </a:pPr>
            <a:r>
              <a:rPr lang="en-US" sz="3200" dirty="0" smtClean="0"/>
              <a:t>	(the friends of Felipe)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VE" sz="3200" dirty="0" smtClean="0"/>
              <a:t>El lápiz de Carlota</a:t>
            </a:r>
          </a:p>
          <a:p>
            <a:endParaRPr lang="es-VE" sz="3200" dirty="0" smtClean="0"/>
          </a:p>
          <a:p>
            <a:pPr>
              <a:buNone/>
            </a:pPr>
            <a:endParaRPr lang="es-VE" sz="3200" dirty="0" smtClean="0"/>
          </a:p>
          <a:p>
            <a:r>
              <a:rPr lang="es-VE" sz="3200" dirty="0" smtClean="0"/>
              <a:t>los padres  de Ana y Carlos</a:t>
            </a:r>
          </a:p>
          <a:p>
            <a:endParaRPr lang="es-VE" sz="3200" dirty="0" smtClean="0"/>
          </a:p>
          <a:p>
            <a:pPr>
              <a:buNone/>
            </a:pPr>
            <a:endParaRPr lang="es-VE" sz="3200" dirty="0" smtClean="0"/>
          </a:p>
          <a:p>
            <a:r>
              <a:rPr lang="es-VE" sz="3200" dirty="0" smtClean="0"/>
              <a:t>los amigos de Felipe</a:t>
            </a:r>
          </a:p>
          <a:p>
            <a:endParaRPr lang="es-VE" sz="3200" dirty="0" smtClean="0"/>
          </a:p>
          <a:p>
            <a:endParaRPr lang="es-VE" sz="3200" dirty="0" smtClean="0"/>
          </a:p>
          <a:p>
            <a:pPr>
              <a:buNone/>
            </a:pPr>
            <a:endParaRPr lang="es-VE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Javier’s glasses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(</a:t>
            </a:r>
            <a:r>
              <a:rPr lang="en-US" smtClean="0">
                <a:latin typeface="Arial Rounded MT Bold" pitchFamily="34" charset="0"/>
              </a:rPr>
              <a:t>his glasses)</a:t>
            </a: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err="1" smtClean="0">
                <a:latin typeface="Arial Rounded MT Bold" pitchFamily="34" charset="0"/>
              </a:rPr>
              <a:t>lentes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Anita’s parents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padres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Use the correct pronoun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(mi, </a:t>
            </a:r>
            <a:r>
              <a:rPr lang="en-US" sz="6000" dirty="0" err="1" smtClean="0"/>
              <a:t>tu</a:t>
            </a:r>
            <a:r>
              <a:rPr lang="en-US" sz="6000" dirty="0" smtClean="0"/>
              <a:t>, </a:t>
            </a:r>
            <a:r>
              <a:rPr lang="en-US" sz="6000" dirty="0" err="1" smtClean="0"/>
              <a:t>su</a:t>
            </a:r>
            <a:r>
              <a:rPr lang="en-US" sz="6000" dirty="0" smtClean="0"/>
              <a:t>, </a:t>
            </a:r>
            <a:r>
              <a:rPr lang="en-US" sz="6000" dirty="0" err="1" smtClean="0"/>
              <a:t>nuestro</a:t>
            </a:r>
            <a:r>
              <a:rPr lang="en-US" sz="6000" dirty="0" smtClean="0"/>
              <a:t>)</a:t>
            </a:r>
            <a:endParaRPr lang="en-US" sz="6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62400"/>
            <a:ext cx="5410200" cy="17526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Berlin Sans FB Demi" pitchFamily="34" charset="0"/>
              </a:rPr>
              <a:t>their watch</a:t>
            </a:r>
            <a:br>
              <a:rPr lang="en-US" sz="7200" dirty="0" smtClean="0">
                <a:latin typeface="Berlin Sans FB Demi" pitchFamily="34" charset="0"/>
              </a:rPr>
            </a:br>
            <a:r>
              <a:rPr lang="en-US" sz="7200" dirty="0" err="1" smtClean="0">
                <a:latin typeface="Berlin Sans FB Demi" pitchFamily="34" charset="0"/>
              </a:rPr>
              <a:t>reloj</a:t>
            </a:r>
            <a:endParaRPr lang="en-US" sz="7200" dirty="0">
              <a:latin typeface="Berlin Sans FB Demi" pitchFamily="34" charset="0"/>
            </a:endParaRPr>
          </a:p>
        </p:txBody>
      </p:sp>
      <p:pic>
        <p:nvPicPr>
          <p:cNvPr id="9218" name="Picture 2" descr="C:\Documents and Settings\VPUSER\Local Settings\Temp\Temporary Internet Files\Content.IE5\ZP5GRM29\MC9001018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2412" y="228600"/>
            <a:ext cx="4671588" cy="366212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erlin Sans FB Demi" pitchFamily="34" charset="0"/>
              </a:rPr>
              <a:t>our mother</a:t>
            </a:r>
            <a:br>
              <a:rPr lang="en-US" sz="8000" dirty="0" smtClean="0">
                <a:latin typeface="Berlin Sans FB Demi" pitchFamily="34" charset="0"/>
              </a:rPr>
            </a:br>
            <a:r>
              <a:rPr lang="en-US" sz="8000" dirty="0" err="1" smtClean="0">
                <a:latin typeface="Berlin Sans FB Demi" pitchFamily="34" charset="0"/>
              </a:rPr>
              <a:t>madre</a:t>
            </a:r>
            <a:endParaRPr lang="en-US" sz="8000" dirty="0">
              <a:latin typeface="Berlin Sans FB Demi" pitchFamily="34" charset="0"/>
            </a:endParaRPr>
          </a:p>
        </p:txBody>
      </p:sp>
      <p:pic>
        <p:nvPicPr>
          <p:cNvPr id="8194" name="Picture 2" descr="C:\Documents and Settings\VPUSER\Local Settings\Temp\Temporary Internet Files\Content.IE5\TL3NW8K1\MC900324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429000"/>
            <a:ext cx="2895600" cy="31040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erlin Sans FB Demi" pitchFamily="34" charset="0"/>
              </a:rPr>
              <a:t>your pencil</a:t>
            </a:r>
            <a:br>
              <a:rPr lang="en-US" sz="8000" dirty="0" smtClean="0">
                <a:latin typeface="Berlin Sans FB Demi" pitchFamily="34" charset="0"/>
              </a:rPr>
            </a:br>
            <a:r>
              <a:rPr lang="en-US" sz="8000" dirty="0" err="1" smtClean="0">
                <a:latin typeface="Berlin Sans FB Demi" pitchFamily="34" charset="0"/>
              </a:rPr>
              <a:t>lapiz</a:t>
            </a:r>
            <a:endParaRPr lang="en-US" sz="8000" dirty="0">
              <a:latin typeface="Berlin Sans FB Demi" pitchFamily="34" charset="0"/>
            </a:endParaRPr>
          </a:p>
        </p:txBody>
      </p:sp>
      <p:pic>
        <p:nvPicPr>
          <p:cNvPr id="7170" name="Picture 2" descr="C:\Documents and Settings\VPUSER\Local Settings\Temp\Temporary Internet Files\Content.IE5\TQC53ZIF\MC9003409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2819400" cy="282080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erlin Sans FB Demi" pitchFamily="34" charset="0"/>
              </a:rPr>
              <a:t>our cousins</a:t>
            </a:r>
            <a:br>
              <a:rPr lang="en-US" sz="8000" dirty="0" smtClean="0">
                <a:latin typeface="Berlin Sans FB Demi" pitchFamily="34" charset="0"/>
              </a:rPr>
            </a:br>
            <a:r>
              <a:rPr lang="en-US" sz="8000" dirty="0" err="1" smtClean="0">
                <a:latin typeface="Berlin Sans FB Demi" pitchFamily="34" charset="0"/>
              </a:rPr>
              <a:t>primos</a:t>
            </a:r>
            <a:endParaRPr lang="en-US" sz="8000" dirty="0">
              <a:latin typeface="Berlin Sans FB Demi" pitchFamily="34" charset="0"/>
            </a:endParaRPr>
          </a:p>
        </p:txBody>
      </p:sp>
      <p:pic>
        <p:nvPicPr>
          <p:cNvPr id="6146" name="Picture 2" descr="C:\Documents and Settings\VPUSER\Local Settings\Temp\Temporary Internet Files\Content.IE5\I69C39C8\MC9002510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399"/>
            <a:ext cx="2541006" cy="26581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VPUSER\Local Settings\Temp\Temporary Internet Files\Content.IE5\9CG0488A\MC900353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3306024" cy="31853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6934200" cy="4038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erlin Sans FB Demi" pitchFamily="34" charset="0"/>
              </a:rPr>
              <a:t>her movie</a:t>
            </a:r>
            <a:br>
              <a:rPr lang="en-US" sz="8000" dirty="0" smtClean="0">
                <a:latin typeface="Berlin Sans FB Demi" pitchFamily="34" charset="0"/>
              </a:rPr>
            </a:br>
            <a:r>
              <a:rPr lang="en-US" sz="8000" dirty="0" err="1" smtClean="0">
                <a:latin typeface="Berlin Sans FB Demi" pitchFamily="34" charset="0"/>
              </a:rPr>
              <a:t>pelicula</a:t>
            </a:r>
            <a:endParaRPr lang="en-US" sz="80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erlin Sans FB Demi" pitchFamily="34" charset="0"/>
              </a:rPr>
              <a:t>my vegetables</a:t>
            </a:r>
            <a:br>
              <a:rPr lang="en-US" sz="8000" dirty="0" smtClean="0">
                <a:latin typeface="Berlin Sans FB Demi" pitchFamily="34" charset="0"/>
              </a:rPr>
            </a:br>
            <a:r>
              <a:rPr lang="en-US" sz="8000" dirty="0" err="1" smtClean="0">
                <a:latin typeface="Berlin Sans FB Demi" pitchFamily="34" charset="0"/>
              </a:rPr>
              <a:t>verduras</a:t>
            </a:r>
            <a:endParaRPr lang="en-US" sz="8000" dirty="0">
              <a:latin typeface="Berlin Sans FB Demi" pitchFamily="34" charset="0"/>
            </a:endParaRPr>
          </a:p>
        </p:txBody>
      </p:sp>
      <p:pic>
        <p:nvPicPr>
          <p:cNvPr id="4098" name="Picture 2" descr="C:\Documents and Settings\VPUSER\Local Settings\Temp\Temporary Internet Files\Content.IE5\IO4PGHEB\MC9004418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3505200" cy="30873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erlin Sans FB Demi" pitchFamily="34" charset="0"/>
              </a:rPr>
              <a:t>our cat</a:t>
            </a:r>
            <a:br>
              <a:rPr lang="en-US" sz="8000" dirty="0" smtClean="0">
                <a:latin typeface="Berlin Sans FB Demi" pitchFamily="34" charset="0"/>
              </a:rPr>
            </a:br>
            <a:r>
              <a:rPr lang="en-US" sz="8000" dirty="0" err="1" smtClean="0">
                <a:latin typeface="Berlin Sans FB Demi" pitchFamily="34" charset="0"/>
              </a:rPr>
              <a:t>gato</a:t>
            </a:r>
            <a:endParaRPr lang="en-US" sz="8000" dirty="0">
              <a:latin typeface="Berlin Sans FB Demi" pitchFamily="34" charset="0"/>
            </a:endParaRPr>
          </a:p>
        </p:txBody>
      </p:sp>
      <p:pic>
        <p:nvPicPr>
          <p:cNvPr id="3074" name="Picture 2" descr="C:\Documents and Settings\VPUSER\Local Settings\Temp\Temporary Internet Files\Content.IE5\XU2CKG96\MC90043625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862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t Orange" pitchFamily="2" charset="0"/>
                <a:cs typeface="Agent Orange" pitchFamily="2" charset="0"/>
              </a:rPr>
              <a:t>Owner/Possessive</a:t>
            </a:r>
            <a:endParaRPr lang="en-US" sz="3600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my	</a:t>
            </a:r>
            <a:r>
              <a:rPr lang="en-US" b="1" dirty="0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hermano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your	</a:t>
            </a:r>
            <a:r>
              <a:rPr lang="en-US" b="1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hermano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his		</a:t>
            </a:r>
            <a:r>
              <a:rPr lang="en-US" b="1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hermano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her		</a:t>
            </a:r>
            <a:r>
              <a:rPr lang="en-US" b="1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your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our	</a:t>
            </a:r>
            <a:r>
              <a:rPr lang="en-US" b="1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nuestra</a:t>
            </a:r>
            <a:r>
              <a:rPr lang="en-US" dirty="0" smtClean="0"/>
              <a:t> pizza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nuestros</a:t>
            </a:r>
            <a:r>
              <a:rPr lang="en-US" dirty="0" smtClean="0"/>
              <a:t> </a:t>
            </a:r>
            <a:r>
              <a:rPr lang="en-US" dirty="0" err="1" smtClean="0"/>
              <a:t>libros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nuestras</a:t>
            </a:r>
            <a:r>
              <a:rPr lang="en-US" dirty="0" smtClean="0"/>
              <a:t> pizzas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your	</a:t>
            </a:r>
            <a:r>
              <a:rPr lang="en-US" b="1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their		</a:t>
            </a:r>
            <a:r>
              <a:rPr lang="en-US" b="1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libros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46482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47800" y="5029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66800" y="51816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48006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62600" y="5105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Berlin Sans FB Demi" pitchFamily="34" charset="0"/>
              </a:rPr>
              <a:t>their party</a:t>
            </a:r>
            <a:r>
              <a:rPr lang="en-US" sz="8000" smtClean="0">
                <a:latin typeface="Berlin Sans FB Demi" pitchFamily="34" charset="0"/>
              </a:rPr>
              <a:t/>
            </a:r>
            <a:br>
              <a:rPr lang="en-US" sz="8000" smtClean="0">
                <a:latin typeface="Berlin Sans FB Demi" pitchFamily="34" charset="0"/>
              </a:rPr>
            </a:br>
            <a:r>
              <a:rPr lang="en-US" sz="8000" smtClean="0">
                <a:latin typeface="Berlin Sans FB Demi" pitchFamily="34" charset="0"/>
              </a:rPr>
              <a:t>fiesta</a:t>
            </a:r>
            <a:endParaRPr lang="en-US" sz="8000" dirty="0">
              <a:latin typeface="Berlin Sans FB Demi" pitchFamily="34" charset="0"/>
            </a:endParaRPr>
          </a:p>
        </p:txBody>
      </p:sp>
      <p:pic>
        <p:nvPicPr>
          <p:cNvPr id="2050" name="Picture 2" descr="C:\Documents and Settings\VPUSER\Local Settings\Temp\Temporary Internet Files\Content.IE5\EH0Y0ZZH\MC9001905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733800"/>
            <a:ext cx="2564394" cy="26314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rgbClr val="FF0000"/>
                </a:solidFill>
              </a:rPr>
              <a:t>Anita tiene un carro bonito. Su carro es azul.</a:t>
            </a:r>
          </a:p>
          <a:p>
            <a:pPr marL="400050" lvl="2" indent="0">
              <a:buNone/>
            </a:pPr>
            <a:r>
              <a:rPr lang="en-US" sz="3600" i="1" dirty="0" smtClean="0">
                <a:solidFill>
                  <a:srgbClr val="FF0000"/>
                </a:solidFill>
                <a:latin typeface="GaramondBold" pitchFamily="2" charset="0"/>
              </a:rPr>
              <a:t>Anita </a:t>
            </a:r>
            <a:r>
              <a:rPr lang="en-US" sz="3600" i="1" dirty="0">
                <a:solidFill>
                  <a:srgbClr val="FF0000"/>
                </a:solidFill>
                <a:latin typeface="GaramondBold" pitchFamily="2" charset="0"/>
              </a:rPr>
              <a:t>has a nice car. </a:t>
            </a:r>
            <a:r>
              <a:rPr lang="en-US" sz="3600" b="1" i="1" dirty="0">
                <a:solidFill>
                  <a:srgbClr val="FF0000"/>
                </a:solidFill>
                <a:latin typeface="GaramondBold" pitchFamily="2" charset="0"/>
              </a:rPr>
              <a:t>Her</a:t>
            </a:r>
            <a:r>
              <a:rPr lang="en-US" sz="3600" i="1" dirty="0">
                <a:solidFill>
                  <a:srgbClr val="FF0000"/>
                </a:solidFill>
                <a:latin typeface="GaramondBold" pitchFamily="2" charset="0"/>
              </a:rPr>
              <a:t> car is blue.</a:t>
            </a:r>
          </a:p>
          <a:p>
            <a:r>
              <a:rPr lang="es-MX" sz="4000" dirty="0" smtClean="0">
                <a:solidFill>
                  <a:srgbClr val="002060"/>
                </a:solidFill>
              </a:rPr>
              <a:t>No podemos tener una fiesta. </a:t>
            </a:r>
            <a:r>
              <a:rPr lang="es-MX" sz="4000" b="1" dirty="0" smtClean="0">
                <a:solidFill>
                  <a:srgbClr val="002060"/>
                </a:solidFill>
              </a:rPr>
              <a:t>Nuestros</a:t>
            </a:r>
            <a:r>
              <a:rPr lang="es-MX" sz="4000" dirty="0" smtClean="0">
                <a:solidFill>
                  <a:srgbClr val="002060"/>
                </a:solidFill>
              </a:rPr>
              <a:t> padres son antipáticos.</a:t>
            </a:r>
          </a:p>
          <a:p>
            <a:pPr marL="400050" lvl="2" indent="0">
              <a:buNone/>
            </a:pPr>
            <a:r>
              <a:rPr lang="es-MX" sz="3600" dirty="0" err="1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We</a:t>
            </a:r>
            <a:r>
              <a:rPr lang="es-MX" sz="3600" dirty="0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 </a:t>
            </a:r>
            <a:r>
              <a:rPr lang="es-MX" sz="3600" dirty="0" err="1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can’t</a:t>
            </a:r>
            <a:r>
              <a:rPr lang="es-MX" sz="3600" dirty="0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 </a:t>
            </a:r>
            <a:r>
              <a:rPr lang="es-MX" sz="3600" dirty="0" err="1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have</a:t>
            </a:r>
            <a:r>
              <a:rPr lang="es-MX" sz="3600" dirty="0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 a </a:t>
            </a:r>
            <a:r>
              <a:rPr lang="es-MX" sz="3600" dirty="0" err="1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party</a:t>
            </a:r>
            <a:r>
              <a:rPr lang="es-MX" sz="3600" dirty="0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. </a:t>
            </a:r>
            <a:r>
              <a:rPr lang="es-MX" sz="3600" b="1" dirty="0" err="1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Our</a:t>
            </a:r>
            <a:r>
              <a:rPr lang="es-MX" sz="3600" b="1" dirty="0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 </a:t>
            </a:r>
            <a:r>
              <a:rPr lang="es-MX" sz="3600" dirty="0" err="1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parents</a:t>
            </a:r>
            <a:r>
              <a:rPr lang="es-MX" sz="3600" dirty="0">
                <a:solidFill>
                  <a:srgbClr val="002060"/>
                </a:solidFill>
                <a:latin typeface="SF Fedora" pitchFamily="2" charset="0"/>
                <a:cs typeface="SF Fedora" pitchFamily="2" charset="0"/>
              </a:rPr>
              <a:t> are mean.</a:t>
            </a:r>
          </a:p>
          <a:p>
            <a:r>
              <a:rPr lang="es-MX" sz="4000" b="1" dirty="0" smtClean="0"/>
              <a:t>Tu </a:t>
            </a:r>
            <a:r>
              <a:rPr lang="es-MX" sz="4000" dirty="0" smtClean="0"/>
              <a:t>ropa para el baile es elegante.</a:t>
            </a:r>
          </a:p>
          <a:p>
            <a:pPr marL="457200" lvl="1" indent="0">
              <a:buNone/>
            </a:pPr>
            <a:r>
              <a:rPr lang="en-US" sz="3600" b="1" i="1" dirty="0" smtClean="0">
                <a:latin typeface="Minion Pro Cond" pitchFamily="18" charset="0"/>
              </a:rPr>
              <a:t>Your</a:t>
            </a:r>
            <a:r>
              <a:rPr lang="en-US" sz="3600" i="1" dirty="0" smtClean="0">
                <a:latin typeface="Minion Pro Cond" pitchFamily="18" charset="0"/>
              </a:rPr>
              <a:t> clothing for the dance is elegant.</a:t>
            </a:r>
            <a:endParaRPr lang="en-US" sz="3600" i="1" dirty="0">
              <a:latin typeface="Minion Pro C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ithograph" pitchFamily="2" charset="0"/>
              </a:rPr>
              <a:t>Possessives</a:t>
            </a:r>
            <a:endParaRPr lang="en-US" dirty="0">
              <a:latin typeface="Lithograp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92500"/>
          </a:bodyPr>
          <a:lstStyle/>
          <a:p>
            <a:pPr marL="398463" indent="-398463">
              <a:buSzPct val="73000"/>
              <a:buFont typeface="+mj-lt"/>
              <a:buAutoNum type="arabicPeriod"/>
            </a:pPr>
            <a:r>
              <a:rPr lang="en-US" sz="3600" dirty="0" smtClean="0"/>
              <a:t>los </a:t>
            </a:r>
            <a:r>
              <a:rPr lang="en-US" sz="3600" dirty="0" err="1" smtClean="0"/>
              <a:t>cepillos</a:t>
            </a:r>
            <a:r>
              <a:rPr lang="en-US" sz="3600" dirty="0" smtClean="0"/>
              <a:t> de Juan</a:t>
            </a:r>
          </a:p>
          <a:p>
            <a:pPr marL="398463" indent="-398463">
              <a:buSzPct val="73000"/>
              <a:buFont typeface="+mj-lt"/>
              <a:buAutoNum type="arabicPeriod"/>
            </a:pPr>
            <a:r>
              <a:rPr lang="en-US" sz="3600" dirty="0" smtClean="0"/>
              <a:t>el </a:t>
            </a:r>
            <a:r>
              <a:rPr lang="en-US" sz="3600" dirty="0" err="1" smtClean="0"/>
              <a:t>peine</a:t>
            </a:r>
            <a:r>
              <a:rPr lang="en-US" sz="3600" dirty="0" smtClean="0"/>
              <a:t> de </a:t>
            </a:r>
            <a:r>
              <a:rPr lang="en-US" sz="3600" dirty="0" err="1" smtClean="0"/>
              <a:t>m</a:t>
            </a:r>
            <a:r>
              <a:rPr lang="en-US" sz="3600" dirty="0" err="1" smtClean="0">
                <a:latin typeface="Arial"/>
              </a:rPr>
              <a:t>í</a:t>
            </a:r>
            <a:endParaRPr lang="en-US" sz="3600" dirty="0" smtClean="0"/>
          </a:p>
          <a:p>
            <a:pPr marL="398463" indent="-398463">
              <a:buSzPct val="73000"/>
              <a:buFont typeface="+mj-lt"/>
              <a:buAutoNum type="arabicPeriod"/>
            </a:pPr>
            <a:r>
              <a:rPr lang="en-US" sz="3600" dirty="0" smtClean="0"/>
              <a:t>el </a:t>
            </a:r>
            <a:r>
              <a:rPr lang="en-US" sz="3600" dirty="0" err="1" smtClean="0"/>
              <a:t>cintur</a:t>
            </a:r>
            <a:r>
              <a:rPr lang="en-US" sz="3600" dirty="0" err="1" smtClean="0">
                <a:latin typeface="Calibri"/>
              </a:rPr>
              <a:t>ón</a:t>
            </a:r>
            <a:r>
              <a:rPr lang="en-US" sz="3600" dirty="0" smtClean="0">
                <a:latin typeface="Calibri"/>
              </a:rPr>
              <a:t> de Elena y </a:t>
            </a:r>
            <a:r>
              <a:rPr lang="en-US" sz="3600" dirty="0" err="1" smtClean="0">
                <a:latin typeface="Calibri"/>
              </a:rPr>
              <a:t>Rebeca</a:t>
            </a:r>
            <a:endParaRPr lang="en-US" sz="3600" dirty="0" smtClean="0">
              <a:latin typeface="Calibri"/>
            </a:endParaRPr>
          </a:p>
          <a:p>
            <a:pPr marL="398463" indent="-398463">
              <a:buSzPct val="73000"/>
              <a:buFont typeface="+mj-lt"/>
              <a:buAutoNum type="arabicPeriod"/>
            </a:pPr>
            <a:r>
              <a:rPr lang="en-US" sz="3600" dirty="0" smtClean="0">
                <a:latin typeface="Calibri"/>
              </a:rPr>
              <a:t>el gel de </a:t>
            </a:r>
            <a:r>
              <a:rPr lang="en-US" sz="3600" dirty="0" err="1" smtClean="0">
                <a:latin typeface="Calibri"/>
              </a:rPr>
              <a:t>nosotros</a:t>
            </a:r>
            <a:endParaRPr lang="en-US" sz="3600" dirty="0" smtClean="0"/>
          </a:p>
          <a:p>
            <a:pPr marL="398463" indent="-398463">
              <a:buSzPct val="73000"/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088026"/>
          </a:xfrm>
        </p:spPr>
        <p:txBody>
          <a:bodyPr>
            <a:normAutofit fontScale="92500"/>
          </a:bodyPr>
          <a:lstStyle/>
          <a:p>
            <a:pPr marL="236538" indent="-236538">
              <a:buNone/>
            </a:pPr>
            <a:r>
              <a:rPr lang="en-US" sz="2400" dirty="0" smtClean="0"/>
              <a:t>5.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revistas</a:t>
            </a:r>
            <a:r>
              <a:rPr lang="en-US" sz="3600" dirty="0" smtClean="0"/>
              <a:t> de </a:t>
            </a:r>
            <a:r>
              <a:rPr lang="en-US" sz="3600" dirty="0" err="1" smtClean="0"/>
              <a:t>Ximena</a:t>
            </a:r>
            <a:endParaRPr lang="en-US" sz="3600" dirty="0" smtClean="0"/>
          </a:p>
          <a:p>
            <a:pPr marL="236538" indent="-236538">
              <a:buNone/>
            </a:pPr>
            <a:r>
              <a:rPr lang="en-US" sz="2400" dirty="0" smtClean="0"/>
              <a:t>6. </a:t>
            </a:r>
            <a:r>
              <a:rPr lang="en-US" sz="3600" dirty="0" smtClean="0"/>
              <a:t>la </a:t>
            </a:r>
            <a:r>
              <a:rPr lang="en-US" sz="3600" dirty="0" err="1" smtClean="0"/>
              <a:t>madre</a:t>
            </a:r>
            <a:r>
              <a:rPr lang="en-US" sz="3600" dirty="0" smtClean="0"/>
              <a:t> de Sam y Javier </a:t>
            </a:r>
          </a:p>
          <a:p>
            <a:pPr marL="236538" indent="-236538">
              <a:buNone/>
            </a:pPr>
            <a:r>
              <a:rPr lang="en-US" sz="2400" dirty="0" smtClean="0"/>
              <a:t>7.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toallas</a:t>
            </a:r>
            <a:r>
              <a:rPr lang="en-US" sz="3600" dirty="0" smtClean="0"/>
              <a:t> de </a:t>
            </a:r>
            <a:r>
              <a:rPr lang="en-US" sz="3600" dirty="0" err="1" smtClean="0"/>
              <a:t>nosotros</a:t>
            </a:r>
            <a:endParaRPr lang="en-US" sz="3600" dirty="0" smtClean="0"/>
          </a:p>
          <a:p>
            <a:pPr marL="236538" indent="-236538">
              <a:buNone/>
            </a:pPr>
            <a:r>
              <a:rPr lang="en-US" sz="2400" dirty="0" smtClean="0"/>
              <a:t>8. </a:t>
            </a:r>
            <a:r>
              <a:rPr lang="en-US" sz="3600" dirty="0" smtClean="0"/>
              <a:t>la </a:t>
            </a:r>
            <a:r>
              <a:rPr lang="en-US" sz="3600" dirty="0" err="1" smtClean="0"/>
              <a:t>toalla</a:t>
            </a:r>
            <a:r>
              <a:rPr lang="en-US" sz="3600" dirty="0" smtClean="0"/>
              <a:t> de Ana y </a:t>
            </a:r>
            <a:r>
              <a:rPr lang="en-US" sz="3600" dirty="0" err="1" smtClean="0"/>
              <a:t>yo</a:t>
            </a:r>
            <a:endParaRPr lang="en-US" sz="3600" dirty="0"/>
          </a:p>
          <a:p>
            <a:pPr marL="236538" indent="-236538">
              <a:buNone/>
            </a:pPr>
            <a:r>
              <a:rPr lang="en-US" sz="2400" dirty="0"/>
              <a:t>9</a:t>
            </a:r>
            <a:r>
              <a:rPr lang="en-US" sz="2400" dirty="0" smtClean="0"/>
              <a:t>. </a:t>
            </a:r>
            <a:r>
              <a:rPr lang="en-US" sz="3600" dirty="0" smtClean="0"/>
              <a:t>los perfumes de </a:t>
            </a:r>
            <a:r>
              <a:rPr lang="en-US" sz="3600" dirty="0" err="1" smtClean="0"/>
              <a:t>t</a:t>
            </a:r>
            <a:r>
              <a:rPr lang="en-US" sz="3600" dirty="0" err="1">
                <a:latin typeface="Arial"/>
              </a:rPr>
              <a:t>í</a:t>
            </a:r>
            <a:endParaRPr lang="en-US" sz="3600" dirty="0" smtClean="0"/>
          </a:p>
          <a:p>
            <a:pPr marL="236538" indent="-236538">
              <a:buNone/>
            </a:pPr>
            <a:r>
              <a:rPr lang="en-US" sz="2400" dirty="0" smtClean="0"/>
              <a:t>10</a:t>
            </a:r>
            <a:r>
              <a:rPr lang="en-US" sz="2400" dirty="0" smtClean="0"/>
              <a:t>. </a:t>
            </a:r>
            <a:r>
              <a:rPr lang="en-US" sz="3600" dirty="0" smtClean="0"/>
              <a:t>el </a:t>
            </a:r>
            <a:r>
              <a:rPr lang="en-US" sz="3600" dirty="0" err="1" smtClean="0"/>
              <a:t>maquillaje</a:t>
            </a:r>
            <a:r>
              <a:rPr lang="en-US" sz="3600" dirty="0" smtClean="0"/>
              <a:t> de Rosa y Patricia</a:t>
            </a:r>
          </a:p>
        </p:txBody>
      </p:sp>
      <p:pic>
        <p:nvPicPr>
          <p:cNvPr id="1026" name="Picture 2" descr="C:\Users\vpuser\AppData\Local\Microsoft\Windows\Temporary Internet Files\Content.IE5\N4X3N2LM\MC9003574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86"/>
            <a:ext cx="762000" cy="15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puser\AppData\Local\Microsoft\Windows\Temporary Internet Files\Content.IE5\352TZ8DX\MC9003565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1533449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t Orange" pitchFamily="2" charset="0"/>
                <a:cs typeface="Agent Orange" pitchFamily="2" charset="0"/>
              </a:rPr>
              <a:t>Owner/Possessive</a:t>
            </a:r>
            <a:endParaRPr lang="en-US" sz="3600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		mi</a:t>
            </a:r>
            <a:r>
              <a:rPr lang="en-US" dirty="0" smtClean="0"/>
              <a:t> </a:t>
            </a:r>
            <a:r>
              <a:rPr lang="en-US" dirty="0" err="1" smtClean="0"/>
              <a:t>toalla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toallas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Abadi MT Condensed Extra Bold" pitchFamily="34" charset="0"/>
              </a:rPr>
              <a:t>It’s mine.	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 smtClean="0">
                <a:latin typeface="Abadi MT Condensed Extra Bold" pitchFamily="34" charset="0"/>
              </a:rPr>
              <a:t>mío</a:t>
            </a:r>
            <a:r>
              <a:rPr lang="en-US" dirty="0" smtClean="0">
                <a:latin typeface="Abadi MT Condensed Extra Bold" pitchFamily="34" charset="0"/>
              </a:rPr>
              <a:t>.</a:t>
            </a:r>
            <a:r>
              <a:rPr lang="en-US" dirty="0">
                <a:latin typeface="Abadi MT Condensed Extra Bold" pitchFamily="34" charset="0"/>
              </a:rPr>
              <a:t> </a:t>
            </a:r>
            <a:r>
              <a:rPr lang="en-US" dirty="0" smtClean="0">
                <a:latin typeface="Abadi MT Condensed Extra Bold" pitchFamily="34" charset="0"/>
              </a:rPr>
              <a:t>/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>
                <a:latin typeface="Abadi MT Condensed Extra Bold" pitchFamily="34" charset="0"/>
              </a:rPr>
              <a:t>mío</a:t>
            </a:r>
            <a:r>
              <a:rPr lang="en-US" dirty="0">
                <a:latin typeface="Abadi MT Condensed Extra Bold" pitchFamily="34" charset="0"/>
              </a:rPr>
              <a:t>.</a:t>
            </a:r>
            <a:endParaRPr lang="en-US" dirty="0" smtClean="0">
              <a:latin typeface="Abadi MT Condensed Extra Bold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your	</a:t>
            </a:r>
            <a:r>
              <a:rPr lang="en-US" b="1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hermano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Abadi MT Condensed Extra Bold" pitchFamily="34" charset="0"/>
              </a:rPr>
              <a:t>It’s yours. 	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 smtClean="0">
                <a:latin typeface="Abadi MT Condensed Extra Bold" pitchFamily="34" charset="0"/>
              </a:rPr>
              <a:t>tuyo</a:t>
            </a:r>
            <a:r>
              <a:rPr lang="en-US" dirty="0" smtClean="0">
                <a:latin typeface="Abadi MT Condensed Extra Bold" pitchFamily="34" charset="0"/>
              </a:rPr>
              <a:t>. /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 smtClean="0">
                <a:latin typeface="Abadi MT Condensed Extra Bold" pitchFamily="34" charset="0"/>
              </a:rPr>
              <a:t>tuya</a:t>
            </a:r>
            <a:r>
              <a:rPr lang="en-US" dirty="0" smtClean="0">
                <a:latin typeface="Abadi MT Condensed Extra Bold" pitchFamily="34" charset="0"/>
              </a:rPr>
              <a:t>.</a:t>
            </a:r>
            <a:endParaRPr lang="en-US" dirty="0" smtClean="0">
              <a:latin typeface="Abadi MT Condensed Extra Bold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his		</a:t>
            </a:r>
            <a:r>
              <a:rPr lang="en-US" b="1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hermano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her		</a:t>
            </a:r>
            <a:r>
              <a:rPr lang="en-US" b="1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your</a:t>
            </a:r>
          </a:p>
          <a:p>
            <a:pPr>
              <a:buNone/>
            </a:pPr>
            <a:r>
              <a:rPr lang="en-US" dirty="0" smtClean="0">
                <a:latin typeface="Abadi MT Condensed Extra Bold" pitchFamily="34" charset="0"/>
              </a:rPr>
              <a:t>It’s hers/his.	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 smtClean="0">
                <a:latin typeface="Abadi MT Condensed Extra Bold" pitchFamily="34" charset="0"/>
              </a:rPr>
              <a:t>suyo</a:t>
            </a:r>
            <a:r>
              <a:rPr lang="en-US" dirty="0" smtClean="0">
                <a:latin typeface="Abadi MT Condensed Extra Bold" pitchFamily="34" charset="0"/>
              </a:rPr>
              <a:t>/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 smtClean="0">
                <a:latin typeface="Abadi MT Condensed Extra Bold" pitchFamily="34" charset="0"/>
              </a:rPr>
              <a:t>suya</a:t>
            </a:r>
            <a:r>
              <a:rPr lang="en-US" dirty="0" smtClean="0">
                <a:latin typeface="Abadi MT Condensed Extra Bold" pitchFamily="34" charset="0"/>
              </a:rPr>
              <a:t>.</a:t>
            </a:r>
            <a:endParaRPr lang="en-US" dirty="0">
              <a:latin typeface="Abadi MT Condensed Extra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672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our	</a:t>
            </a:r>
            <a:r>
              <a:rPr lang="en-US" b="1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nuestra</a:t>
            </a:r>
            <a:r>
              <a:rPr lang="en-US" dirty="0" smtClean="0"/>
              <a:t> pizza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nuestros</a:t>
            </a:r>
            <a:r>
              <a:rPr lang="en-US" dirty="0" smtClean="0"/>
              <a:t> </a:t>
            </a:r>
            <a:r>
              <a:rPr lang="en-US" dirty="0" err="1" smtClean="0"/>
              <a:t>libros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/>
              <a:t>nuestras</a:t>
            </a:r>
            <a:r>
              <a:rPr lang="en-US" dirty="0" smtClean="0"/>
              <a:t> </a:t>
            </a:r>
            <a:r>
              <a:rPr lang="en-US" dirty="0" smtClean="0"/>
              <a:t>pizzas</a:t>
            </a:r>
          </a:p>
          <a:p>
            <a:pPr>
              <a:buNone/>
            </a:pPr>
            <a:r>
              <a:rPr lang="en-US" dirty="0">
                <a:latin typeface="Abadi MT Condensed Extra Bold" pitchFamily="34" charset="0"/>
              </a:rPr>
              <a:t>It’s </a:t>
            </a:r>
            <a:r>
              <a:rPr lang="en-US" dirty="0" smtClean="0">
                <a:latin typeface="Abadi MT Condensed Extra Bold" pitchFamily="34" charset="0"/>
              </a:rPr>
              <a:t>ours.</a:t>
            </a:r>
            <a:r>
              <a:rPr lang="en-US" dirty="0">
                <a:latin typeface="Abadi MT Condensed Extra Bold" pitchFamily="34" charset="0"/>
              </a:rPr>
              <a:t>	</a:t>
            </a:r>
            <a:r>
              <a:rPr lang="en-US" dirty="0" err="1">
                <a:latin typeface="Abadi MT Condensed Extra Bold" pitchFamily="34" charset="0"/>
              </a:rPr>
              <a:t>Es</a:t>
            </a:r>
            <a:r>
              <a:rPr lang="en-US" dirty="0">
                <a:latin typeface="Abadi MT Condensed Extra Bold" pitchFamily="34" charset="0"/>
              </a:rPr>
              <a:t> </a:t>
            </a:r>
            <a:r>
              <a:rPr lang="en-US" dirty="0" err="1" smtClean="0">
                <a:latin typeface="Abadi MT Condensed Extra Bold" pitchFamily="34" charset="0"/>
              </a:rPr>
              <a:t>nuestro</a:t>
            </a:r>
            <a:r>
              <a:rPr lang="en-US" dirty="0" smtClean="0">
                <a:latin typeface="Abadi MT Condensed Extra Bold" pitchFamily="34" charset="0"/>
              </a:rPr>
              <a:t>./</a:t>
            </a:r>
          </a:p>
          <a:p>
            <a:pPr>
              <a:buNone/>
            </a:pPr>
            <a:r>
              <a:rPr lang="en-US" dirty="0">
                <a:latin typeface="Abadi MT Condensed Extra Bold" pitchFamily="34" charset="0"/>
              </a:rPr>
              <a:t>	</a:t>
            </a:r>
            <a:r>
              <a:rPr lang="en-US" dirty="0" smtClean="0">
                <a:latin typeface="Abadi MT Condensed Extra Bold" pitchFamily="34" charset="0"/>
              </a:rPr>
              <a:t>		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 smtClean="0">
                <a:latin typeface="Abadi MT Condensed Extra Bold" pitchFamily="34" charset="0"/>
              </a:rPr>
              <a:t>nuestra</a:t>
            </a:r>
            <a:r>
              <a:rPr lang="en-US" dirty="0" smtClean="0">
                <a:latin typeface="Abadi MT Condensed Extra Bold" pitchFamily="34" charset="0"/>
              </a:rPr>
              <a:t>.</a:t>
            </a:r>
            <a:endParaRPr lang="en-US" dirty="0">
              <a:latin typeface="Abadi MT Condensed Extra Bold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your (pl.)</a:t>
            </a:r>
            <a:r>
              <a:rPr lang="en-US" dirty="0" smtClean="0"/>
              <a:t>	</a:t>
            </a:r>
            <a:r>
              <a:rPr lang="en-US" b="1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libro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their		</a:t>
            </a:r>
            <a:r>
              <a:rPr lang="en-US" b="1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libros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Abadi MT Condensed Extra Bold" pitchFamily="34" charset="0"/>
              </a:rPr>
              <a:t>It’s </a:t>
            </a:r>
            <a:r>
              <a:rPr lang="en-US" dirty="0" smtClean="0">
                <a:latin typeface="Abadi MT Condensed Extra Bold" pitchFamily="34" charset="0"/>
              </a:rPr>
              <a:t>theirs/yours.</a:t>
            </a:r>
            <a:r>
              <a:rPr lang="en-US" dirty="0">
                <a:latin typeface="Abadi MT Condensed Extra Bold" pitchFamily="34" charset="0"/>
              </a:rPr>
              <a:t>	</a:t>
            </a:r>
            <a:endParaRPr lang="en-US" dirty="0" smtClean="0">
              <a:latin typeface="Abadi MT Condensed Extra Bold" pitchFamily="34" charset="0"/>
            </a:endParaRPr>
          </a:p>
          <a:p>
            <a:pPr>
              <a:buNone/>
            </a:pPr>
            <a:r>
              <a:rPr lang="en-US" dirty="0">
                <a:latin typeface="Abadi MT Condensed Extra Bold" pitchFamily="34" charset="0"/>
              </a:rPr>
              <a:t>	</a:t>
            </a:r>
            <a:r>
              <a:rPr lang="en-US" dirty="0" smtClean="0">
                <a:latin typeface="Abadi MT Condensed Extra Bold" pitchFamily="34" charset="0"/>
              </a:rPr>
              <a:t>		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>
                <a:latin typeface="Abadi MT Condensed Extra Bold" pitchFamily="34" charset="0"/>
              </a:rPr>
              <a:t>suyo</a:t>
            </a:r>
            <a:r>
              <a:rPr lang="en-US" dirty="0">
                <a:latin typeface="Abadi MT Condensed Extra Bold" pitchFamily="34" charset="0"/>
              </a:rPr>
              <a:t>/</a:t>
            </a:r>
            <a:r>
              <a:rPr lang="en-US" dirty="0" err="1">
                <a:latin typeface="Abadi MT Condensed Extra Bold" pitchFamily="34" charset="0"/>
              </a:rPr>
              <a:t>Es</a:t>
            </a:r>
            <a:r>
              <a:rPr lang="en-US" dirty="0">
                <a:latin typeface="Abadi MT Condensed Extra Bold" pitchFamily="34" charset="0"/>
              </a:rPr>
              <a:t> </a:t>
            </a:r>
            <a:r>
              <a:rPr lang="en-US" dirty="0" err="1">
                <a:latin typeface="Abadi MT Condensed Extra Bold" pitchFamily="34" charset="0"/>
              </a:rPr>
              <a:t>suya</a:t>
            </a:r>
            <a:r>
              <a:rPr lang="en-US" dirty="0" smtClean="0">
                <a:latin typeface="Abadi MT Condensed Extra Bold" pitchFamily="34" charset="0"/>
              </a:rPr>
              <a:t>.</a:t>
            </a:r>
            <a:endParaRPr lang="en-US" dirty="0">
              <a:latin typeface="Abadi MT Condensed Extra Bold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46482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47800" y="5029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66800" y="51816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94554" y="4379912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94554" y="4608512"/>
            <a:ext cx="838200" cy="15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817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t Orange" pitchFamily="2" charset="0"/>
                <a:cs typeface="Agent Orange" pitchFamily="2" charset="0"/>
              </a:rPr>
              <a:t>Possessive Nouns</a:t>
            </a:r>
            <a:endParaRPr lang="en-US" sz="3600" dirty="0">
              <a:latin typeface="Agent Orange" pitchFamily="2" charset="0"/>
              <a:cs typeface="Agent Orange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Abadi MT Condensed Extra Bold" pitchFamily="34" charset="0"/>
              </a:rPr>
              <a:t>It’s mine.	</a:t>
            </a:r>
            <a:r>
              <a:rPr lang="en-US" sz="2400" dirty="0" err="1" smtClean="0">
                <a:latin typeface="Abadi MT Condensed Extra Bold" pitchFamily="34" charset="0"/>
              </a:rPr>
              <a:t>Es</a:t>
            </a:r>
            <a:r>
              <a:rPr lang="en-US" sz="2400" dirty="0" smtClean="0">
                <a:latin typeface="Abadi MT Condensed Extra Bold" pitchFamily="34" charset="0"/>
              </a:rPr>
              <a:t> </a:t>
            </a:r>
            <a:r>
              <a:rPr lang="en-US" sz="2400" dirty="0" err="1" smtClean="0">
                <a:latin typeface="Abadi MT Condensed Extra Bold" pitchFamily="34" charset="0"/>
              </a:rPr>
              <a:t>mío</a:t>
            </a:r>
            <a:r>
              <a:rPr lang="en-US" sz="2400" dirty="0" smtClean="0">
                <a:latin typeface="Abadi MT Condensed Extra Bold" pitchFamily="34" charset="0"/>
              </a:rPr>
              <a:t>.</a:t>
            </a:r>
            <a:r>
              <a:rPr lang="en-US" sz="2400" dirty="0">
                <a:latin typeface="Abadi MT Condensed Extra Bold" pitchFamily="34" charset="0"/>
              </a:rPr>
              <a:t> </a:t>
            </a:r>
            <a:r>
              <a:rPr lang="en-US" sz="2400" dirty="0" smtClean="0">
                <a:latin typeface="Abadi MT Condensed Extra Bold" pitchFamily="34" charset="0"/>
              </a:rPr>
              <a:t>/</a:t>
            </a:r>
            <a:r>
              <a:rPr lang="en-US" sz="2400" dirty="0" err="1" smtClean="0">
                <a:latin typeface="Abadi MT Condensed Extra Bold" pitchFamily="34" charset="0"/>
              </a:rPr>
              <a:t>Es</a:t>
            </a:r>
            <a:r>
              <a:rPr lang="en-US" sz="2400" dirty="0" smtClean="0">
                <a:latin typeface="Abadi MT Condensed Extra Bold" pitchFamily="34" charset="0"/>
              </a:rPr>
              <a:t> </a:t>
            </a:r>
            <a:r>
              <a:rPr lang="en-US" sz="2400" dirty="0" err="1">
                <a:latin typeface="Abadi MT Condensed Extra Bold" pitchFamily="34" charset="0"/>
              </a:rPr>
              <a:t>mío</a:t>
            </a:r>
            <a:r>
              <a:rPr lang="en-US" sz="2400" dirty="0" smtClean="0">
                <a:latin typeface="Abadi MT Condensed Extra Bold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badi MT Condensed Extra Bold" pitchFamily="34" charset="0"/>
              </a:rPr>
              <a:t>They’re mine.	</a:t>
            </a:r>
            <a:r>
              <a:rPr lang="en-US" sz="2400" dirty="0">
                <a:latin typeface="Abadi MT Condensed Extra Bold" pitchFamily="34" charset="0"/>
              </a:rPr>
              <a:t>Son </a:t>
            </a:r>
            <a:r>
              <a:rPr lang="en-US" sz="2400" dirty="0" err="1" smtClean="0">
                <a:latin typeface="Abadi MT Condensed Extra Bold" pitchFamily="34" charset="0"/>
              </a:rPr>
              <a:t>míos</a:t>
            </a:r>
            <a:r>
              <a:rPr lang="en-US" sz="2400" dirty="0" smtClean="0">
                <a:latin typeface="Abadi MT Condensed Extra Bold" pitchFamily="34" charset="0"/>
              </a:rPr>
              <a:t>/</a:t>
            </a:r>
            <a:r>
              <a:rPr lang="en-US" sz="2400" dirty="0">
                <a:latin typeface="Abadi MT Condensed Extra Bold" pitchFamily="34" charset="0"/>
              </a:rPr>
              <a:t> </a:t>
            </a:r>
            <a:r>
              <a:rPr lang="en-US" sz="2400" dirty="0" err="1" smtClean="0">
                <a:latin typeface="Abadi MT Condensed Extra Bold" pitchFamily="34" charset="0"/>
              </a:rPr>
              <a:t>mías</a:t>
            </a:r>
            <a:endParaRPr lang="en-US" sz="2400" dirty="0" smtClean="0">
              <a:latin typeface="Abadi MT Condensed Extra Bold" pitchFamily="34" charset="0"/>
            </a:endParaRPr>
          </a:p>
          <a:p>
            <a:pPr>
              <a:buNone/>
            </a:pPr>
            <a:endParaRPr lang="en-US" sz="2400" dirty="0" smtClean="0">
              <a:latin typeface="Abadi MT Condensed Extra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badi MT Condensed Extra Bold" pitchFamily="34" charset="0"/>
              </a:rPr>
              <a:t>It’s yours. 	</a:t>
            </a:r>
            <a:r>
              <a:rPr lang="en-US" sz="2400" dirty="0" err="1" smtClean="0">
                <a:latin typeface="Abadi MT Condensed Extra Bold" pitchFamily="34" charset="0"/>
              </a:rPr>
              <a:t>Es</a:t>
            </a:r>
            <a:r>
              <a:rPr lang="en-US" sz="2400" dirty="0" smtClean="0">
                <a:latin typeface="Abadi MT Condensed Extra Bold" pitchFamily="34" charset="0"/>
              </a:rPr>
              <a:t> </a:t>
            </a:r>
            <a:r>
              <a:rPr lang="en-US" sz="2400" dirty="0" err="1" smtClean="0">
                <a:latin typeface="Abadi MT Condensed Extra Bold" pitchFamily="34" charset="0"/>
              </a:rPr>
              <a:t>tuyo</a:t>
            </a:r>
            <a:r>
              <a:rPr lang="en-US" sz="2400" dirty="0" smtClean="0">
                <a:latin typeface="Abadi MT Condensed Extra Bold" pitchFamily="34" charset="0"/>
              </a:rPr>
              <a:t>. /</a:t>
            </a:r>
            <a:r>
              <a:rPr lang="en-US" sz="2400" dirty="0" err="1" smtClean="0">
                <a:latin typeface="Abadi MT Condensed Extra Bold" pitchFamily="34" charset="0"/>
              </a:rPr>
              <a:t>Es</a:t>
            </a:r>
            <a:r>
              <a:rPr lang="en-US" sz="2400" dirty="0" smtClean="0">
                <a:latin typeface="Abadi MT Condensed Extra Bold" pitchFamily="34" charset="0"/>
              </a:rPr>
              <a:t> </a:t>
            </a:r>
            <a:r>
              <a:rPr lang="en-US" sz="2400" dirty="0" err="1" smtClean="0">
                <a:latin typeface="Abadi MT Condensed Extra Bold" pitchFamily="34" charset="0"/>
              </a:rPr>
              <a:t>tuya</a:t>
            </a:r>
            <a:r>
              <a:rPr lang="en-US" sz="2400" dirty="0" smtClean="0">
                <a:latin typeface="Abadi MT Condensed Extra Bold" pitchFamily="34" charset="0"/>
              </a:rPr>
              <a:t>.</a:t>
            </a:r>
            <a:endParaRPr lang="en-US" sz="2400" dirty="0" smtClean="0">
              <a:latin typeface="Abadi MT Condensed Extra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badi MT Condensed Extra Bold" pitchFamily="34" charset="0"/>
              </a:rPr>
              <a:t>They’re yours.	Son </a:t>
            </a:r>
            <a:r>
              <a:rPr lang="en-US" sz="2400" dirty="0" err="1" smtClean="0">
                <a:latin typeface="Abadi MT Condensed Extra Bold" pitchFamily="34" charset="0"/>
              </a:rPr>
              <a:t>tuyos</a:t>
            </a:r>
            <a:r>
              <a:rPr lang="en-US" sz="2400" dirty="0" smtClean="0">
                <a:latin typeface="Abadi MT Condensed Extra Bold" pitchFamily="34" charset="0"/>
              </a:rPr>
              <a:t>/</a:t>
            </a:r>
            <a:r>
              <a:rPr lang="en-US" sz="2400" dirty="0" err="1" smtClean="0">
                <a:latin typeface="Abadi MT Condensed Extra Bold" pitchFamily="34" charset="0"/>
              </a:rPr>
              <a:t>tuyas</a:t>
            </a:r>
            <a:endParaRPr lang="en-US" sz="2400" dirty="0" smtClean="0">
              <a:latin typeface="Abadi MT Condensed Extra Bold" pitchFamily="34" charset="0"/>
            </a:endParaRPr>
          </a:p>
          <a:p>
            <a:pPr>
              <a:buNone/>
            </a:pPr>
            <a:endParaRPr lang="en-US" sz="2400" dirty="0" smtClean="0">
              <a:latin typeface="Abadi MT Condensed Extra Bold" pitchFamily="34" charset="0"/>
            </a:endParaRPr>
          </a:p>
          <a:p>
            <a:pPr>
              <a:buNone/>
            </a:pPr>
            <a:endParaRPr lang="en-US" sz="2400" dirty="0" smtClean="0">
              <a:latin typeface="Abadi MT Condensed Extra Bol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Abadi MT Condensed Extra Bold" pitchFamily="34" charset="0"/>
              </a:rPr>
              <a:t>It’s hers/his.	</a:t>
            </a:r>
            <a:r>
              <a:rPr lang="en-US" sz="2400" dirty="0" err="1" smtClean="0">
                <a:latin typeface="Abadi MT Condensed Extra Bold" pitchFamily="34" charset="0"/>
              </a:rPr>
              <a:t>Es</a:t>
            </a:r>
            <a:r>
              <a:rPr lang="en-US" sz="2400" dirty="0" smtClean="0">
                <a:latin typeface="Abadi MT Condensed Extra Bold" pitchFamily="34" charset="0"/>
              </a:rPr>
              <a:t> </a:t>
            </a:r>
            <a:r>
              <a:rPr lang="en-US" sz="2400" dirty="0" err="1" smtClean="0">
                <a:latin typeface="Abadi MT Condensed Extra Bold" pitchFamily="34" charset="0"/>
              </a:rPr>
              <a:t>suyo</a:t>
            </a:r>
            <a:r>
              <a:rPr lang="en-US" sz="2400" dirty="0" smtClean="0">
                <a:latin typeface="Abadi MT Condensed Extra Bold" pitchFamily="34" charset="0"/>
              </a:rPr>
              <a:t>/</a:t>
            </a:r>
            <a:r>
              <a:rPr lang="en-US" sz="2400" dirty="0" err="1" smtClean="0">
                <a:latin typeface="Abadi MT Condensed Extra Bold" pitchFamily="34" charset="0"/>
              </a:rPr>
              <a:t>Es</a:t>
            </a:r>
            <a:r>
              <a:rPr lang="en-US" sz="2400" dirty="0" smtClean="0">
                <a:latin typeface="Abadi MT Condensed Extra Bold" pitchFamily="34" charset="0"/>
              </a:rPr>
              <a:t> </a:t>
            </a:r>
            <a:r>
              <a:rPr lang="en-US" sz="2400" dirty="0" err="1" smtClean="0">
                <a:latin typeface="Abadi MT Condensed Extra Bold" pitchFamily="34" charset="0"/>
              </a:rPr>
              <a:t>suya</a:t>
            </a:r>
            <a:r>
              <a:rPr lang="en-US" sz="2400" dirty="0" smtClean="0">
                <a:latin typeface="Abadi MT Condensed Extra Bold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badi MT Condensed Extra Bold" pitchFamily="34" charset="0"/>
              </a:rPr>
              <a:t>They’re hers/his</a:t>
            </a:r>
          </a:p>
          <a:p>
            <a:pPr>
              <a:buNone/>
            </a:pPr>
            <a:r>
              <a:rPr lang="en-US" sz="2400" dirty="0">
                <a:latin typeface="Abadi MT Condensed Extra Bold" pitchFamily="34" charset="0"/>
              </a:rPr>
              <a:t>	</a:t>
            </a:r>
            <a:r>
              <a:rPr lang="en-US" sz="2400" dirty="0" smtClean="0">
                <a:latin typeface="Abadi MT Condensed Extra Bold" pitchFamily="34" charset="0"/>
              </a:rPr>
              <a:t>	Son </a:t>
            </a:r>
            <a:r>
              <a:rPr lang="en-US" sz="2400" dirty="0" err="1" smtClean="0">
                <a:latin typeface="Abadi MT Condensed Extra Bold" pitchFamily="34" charset="0"/>
              </a:rPr>
              <a:t>suyos</a:t>
            </a:r>
            <a:r>
              <a:rPr lang="en-US" sz="2400" dirty="0" smtClean="0">
                <a:latin typeface="Abadi MT Condensed Extra Bold" pitchFamily="34" charset="0"/>
              </a:rPr>
              <a:t>/Son </a:t>
            </a:r>
            <a:r>
              <a:rPr lang="en-US" sz="2400" dirty="0" err="1" smtClean="0">
                <a:latin typeface="Abadi MT Condensed Extra Bold" pitchFamily="34" charset="0"/>
              </a:rPr>
              <a:t>suyas</a:t>
            </a:r>
            <a:endParaRPr lang="en-US" sz="2400" dirty="0">
              <a:latin typeface="Abadi MT Condensed Extra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724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badi MT Condensed Extra Bold" pitchFamily="34" charset="0"/>
              </a:rPr>
              <a:t>It’s ours.</a:t>
            </a:r>
            <a:r>
              <a:rPr lang="en-US" dirty="0">
                <a:latin typeface="Abadi MT Condensed Extra Bold" pitchFamily="34" charset="0"/>
              </a:rPr>
              <a:t>	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 smtClean="0">
                <a:latin typeface="Abadi MT Condensed Extra Bold" pitchFamily="34" charset="0"/>
              </a:rPr>
              <a:t>nuestro</a:t>
            </a:r>
            <a:r>
              <a:rPr lang="en-US" dirty="0" smtClean="0">
                <a:latin typeface="Abadi MT Condensed Extra Bold" pitchFamily="34" charset="0"/>
              </a:rPr>
              <a:t>/</a:t>
            </a:r>
            <a:r>
              <a:rPr lang="en-US" dirty="0" err="1" smtClean="0">
                <a:latin typeface="Abadi MT Condensed Extra Bold" pitchFamily="34" charset="0"/>
              </a:rPr>
              <a:t>nuestra</a:t>
            </a:r>
            <a:endParaRPr lang="en-US" dirty="0" smtClean="0">
              <a:latin typeface="Abadi MT Condensed Extra Bold" pitchFamily="34" charset="0"/>
            </a:endParaRPr>
          </a:p>
          <a:p>
            <a:pPr>
              <a:buNone/>
            </a:pPr>
            <a:r>
              <a:rPr lang="en-US" dirty="0" smtClean="0">
                <a:latin typeface="Abadi MT Condensed Extra Bold" pitchFamily="34" charset="0"/>
              </a:rPr>
              <a:t>They’re ours</a:t>
            </a:r>
          </a:p>
          <a:p>
            <a:pPr>
              <a:buNone/>
            </a:pPr>
            <a:r>
              <a:rPr lang="en-US" dirty="0">
                <a:latin typeface="Abadi MT Condensed Extra Bold" pitchFamily="34" charset="0"/>
              </a:rPr>
              <a:t>	</a:t>
            </a:r>
            <a:r>
              <a:rPr lang="en-US" dirty="0" smtClean="0">
                <a:latin typeface="Abadi MT Condensed Extra Bold" pitchFamily="34" charset="0"/>
              </a:rPr>
              <a:t>	Son </a:t>
            </a:r>
            <a:r>
              <a:rPr lang="en-US" dirty="0" err="1" smtClean="0">
                <a:latin typeface="Abadi MT Condensed Extra Bold" pitchFamily="34" charset="0"/>
              </a:rPr>
              <a:t>nuestros</a:t>
            </a:r>
            <a:r>
              <a:rPr lang="en-US" dirty="0" smtClean="0">
                <a:latin typeface="Abadi MT Condensed Extra Bold" pitchFamily="34" charset="0"/>
              </a:rPr>
              <a:t>/</a:t>
            </a:r>
            <a:r>
              <a:rPr lang="en-US" dirty="0" err="1" smtClean="0">
                <a:latin typeface="Abadi MT Condensed Extra Bold" pitchFamily="34" charset="0"/>
              </a:rPr>
              <a:t>nuestras</a:t>
            </a:r>
            <a:endParaRPr lang="en-US" dirty="0">
              <a:latin typeface="Abadi MT Condensed Extra Bold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Abadi MT Condensed Extra Bold" pitchFamily="34" charset="0"/>
              </a:rPr>
              <a:t>It’s theirs/yours.</a:t>
            </a:r>
            <a:r>
              <a:rPr lang="en-US" dirty="0">
                <a:latin typeface="Abadi MT Condensed Extra Bold" pitchFamily="34" charset="0"/>
              </a:rPr>
              <a:t>	</a:t>
            </a:r>
            <a:endParaRPr lang="en-US" dirty="0" smtClean="0">
              <a:latin typeface="Abadi MT Condensed Extra Bold" pitchFamily="34" charset="0"/>
            </a:endParaRPr>
          </a:p>
          <a:p>
            <a:pPr>
              <a:buNone/>
            </a:pPr>
            <a:r>
              <a:rPr lang="en-US" dirty="0">
                <a:latin typeface="Abadi MT Condensed Extra Bold" pitchFamily="34" charset="0"/>
              </a:rPr>
              <a:t>	</a:t>
            </a:r>
            <a:r>
              <a:rPr lang="en-US" dirty="0" smtClean="0">
                <a:latin typeface="Abadi MT Condensed Extra Bold" pitchFamily="34" charset="0"/>
              </a:rPr>
              <a:t>		</a:t>
            </a:r>
            <a:r>
              <a:rPr lang="en-US" dirty="0" err="1" smtClean="0">
                <a:latin typeface="Abadi MT Condensed Extra Bold" pitchFamily="34" charset="0"/>
              </a:rPr>
              <a:t>Es</a:t>
            </a:r>
            <a:r>
              <a:rPr lang="en-US" dirty="0" smtClean="0">
                <a:latin typeface="Abadi MT Condensed Extra Bold" pitchFamily="34" charset="0"/>
              </a:rPr>
              <a:t> </a:t>
            </a:r>
            <a:r>
              <a:rPr lang="en-US" dirty="0" err="1">
                <a:latin typeface="Abadi MT Condensed Extra Bold" pitchFamily="34" charset="0"/>
              </a:rPr>
              <a:t>suyo</a:t>
            </a:r>
            <a:r>
              <a:rPr lang="en-US" dirty="0">
                <a:latin typeface="Abadi MT Condensed Extra Bold" pitchFamily="34" charset="0"/>
              </a:rPr>
              <a:t>/</a:t>
            </a:r>
            <a:r>
              <a:rPr lang="en-US" dirty="0" err="1">
                <a:latin typeface="Abadi MT Condensed Extra Bold" pitchFamily="34" charset="0"/>
              </a:rPr>
              <a:t>Es</a:t>
            </a:r>
            <a:r>
              <a:rPr lang="en-US" dirty="0">
                <a:latin typeface="Abadi MT Condensed Extra Bold" pitchFamily="34" charset="0"/>
              </a:rPr>
              <a:t> </a:t>
            </a:r>
            <a:r>
              <a:rPr lang="en-US" dirty="0" err="1" smtClean="0">
                <a:latin typeface="Abadi MT Condensed Extra Bold" pitchFamily="34" charset="0"/>
              </a:rPr>
              <a:t>suya</a:t>
            </a:r>
            <a:endParaRPr lang="en-US" dirty="0" smtClean="0">
              <a:latin typeface="Abadi MT Condensed Extra Bold" pitchFamily="34" charset="0"/>
            </a:endParaRPr>
          </a:p>
          <a:p>
            <a:pPr>
              <a:buNone/>
            </a:pPr>
            <a:r>
              <a:rPr lang="en-US" dirty="0" smtClean="0">
                <a:latin typeface="Abadi MT Condensed Extra Bold" pitchFamily="34" charset="0"/>
              </a:rPr>
              <a:t>They’re yours/theirs</a:t>
            </a:r>
          </a:p>
          <a:p>
            <a:pPr>
              <a:buNone/>
            </a:pPr>
            <a:r>
              <a:rPr lang="en-US" dirty="0" smtClean="0">
                <a:latin typeface="Abadi MT Condensed Extra Bold" pitchFamily="34" charset="0"/>
              </a:rPr>
              <a:t>	</a:t>
            </a:r>
            <a:r>
              <a:rPr lang="en-US" dirty="0">
                <a:latin typeface="Abadi MT Condensed Extra Bold" pitchFamily="34" charset="0"/>
              </a:rPr>
              <a:t>	</a:t>
            </a:r>
            <a:r>
              <a:rPr lang="en-US" dirty="0" smtClean="0">
                <a:latin typeface="Abadi MT Condensed Extra Bold" pitchFamily="34" charset="0"/>
              </a:rPr>
              <a:t>	Son </a:t>
            </a:r>
            <a:r>
              <a:rPr lang="en-US" dirty="0" err="1" smtClean="0">
                <a:latin typeface="Abadi MT Condensed Extra Bold" pitchFamily="34" charset="0"/>
              </a:rPr>
              <a:t>suyos</a:t>
            </a:r>
            <a:r>
              <a:rPr lang="en-US" dirty="0" smtClean="0">
                <a:latin typeface="Abadi MT Condensed Extra Bold" pitchFamily="34" charset="0"/>
              </a:rPr>
              <a:t>/</a:t>
            </a:r>
            <a:r>
              <a:rPr lang="en-US" dirty="0" err="1" smtClean="0">
                <a:latin typeface="Abadi MT Condensed Extra Bold" pitchFamily="34" charset="0"/>
              </a:rPr>
              <a:t>suyas</a:t>
            </a:r>
            <a:endParaRPr lang="en-US" dirty="0">
              <a:latin typeface="Abadi MT Condensed Extra Bold" pitchFamily="34" charset="0"/>
            </a:endParaRPr>
          </a:p>
        </p:txBody>
      </p:sp>
      <p:sp>
        <p:nvSpPr>
          <p:cNvPr id="2" name="SMARTInkShape-1"/>
          <p:cNvSpPr/>
          <p:nvPr/>
        </p:nvSpPr>
        <p:spPr>
          <a:xfrm>
            <a:off x="3848695" y="1401054"/>
            <a:ext cx="98228" cy="125924"/>
          </a:xfrm>
          <a:custGeom>
            <a:avLst/>
            <a:gdLst/>
            <a:ahLst/>
            <a:cxnLst/>
            <a:rect l="0" t="0" r="0" b="0"/>
            <a:pathLst>
              <a:path w="98228" h="125924">
                <a:moveTo>
                  <a:pt x="0" y="18766"/>
                </a:moveTo>
                <a:lnTo>
                  <a:pt x="0" y="14026"/>
                </a:lnTo>
                <a:lnTo>
                  <a:pt x="1985" y="14614"/>
                </a:lnTo>
                <a:lnTo>
                  <a:pt x="15377" y="25581"/>
                </a:lnTo>
                <a:lnTo>
                  <a:pt x="42499" y="64797"/>
                </a:lnTo>
                <a:lnTo>
                  <a:pt x="59777" y="85873"/>
                </a:lnTo>
                <a:lnTo>
                  <a:pt x="62672" y="87316"/>
                </a:lnTo>
                <a:lnTo>
                  <a:pt x="63609" y="85303"/>
                </a:lnTo>
                <a:lnTo>
                  <a:pt x="55524" y="46527"/>
                </a:lnTo>
                <a:lnTo>
                  <a:pt x="41799" y="10028"/>
                </a:lnTo>
                <a:lnTo>
                  <a:pt x="36796" y="1035"/>
                </a:lnTo>
                <a:lnTo>
                  <a:pt x="34452" y="0"/>
                </a:lnTo>
                <a:lnTo>
                  <a:pt x="34495" y="12079"/>
                </a:lnTo>
                <a:lnTo>
                  <a:pt x="40097" y="32550"/>
                </a:lnTo>
                <a:lnTo>
                  <a:pt x="63477" y="72984"/>
                </a:lnTo>
                <a:lnTo>
                  <a:pt x="98227" y="1259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603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(female) cousin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4800" dirty="0" smtClean="0"/>
              <a:t>mi primo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800" dirty="0" smtClean="0"/>
              <a:t>mi prima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800" dirty="0" err="1" smtClean="0"/>
              <a:t>mis</a:t>
            </a:r>
            <a:r>
              <a:rPr lang="en-US" sz="4800" dirty="0" smtClean="0"/>
              <a:t> </a:t>
            </a:r>
            <a:r>
              <a:rPr lang="en-US" sz="4800" dirty="0" err="1" smtClean="0"/>
              <a:t>primos</a:t>
            </a:r>
            <a:endParaRPr lang="en-US" sz="4800" dirty="0" smtClean="0"/>
          </a:p>
          <a:p>
            <a:pPr marL="514350" indent="-514350">
              <a:buFont typeface="+mj-lt"/>
              <a:buAutoNum type="alphaUcPeriod"/>
            </a:pPr>
            <a:endParaRPr lang="en-US" sz="4800" dirty="0"/>
          </a:p>
        </p:txBody>
      </p:sp>
      <p:pic>
        <p:nvPicPr>
          <p:cNvPr id="1027" name="Picture 3" descr="C:\Users\Caitlin\AppData\Local\Microsoft\Windows\Temporary Internet Files\Content.IE5\U90I4V7D\MP9004477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23962"/>
            <a:ext cx="4521200" cy="3016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brother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nuestros</a:t>
            </a:r>
            <a:r>
              <a:rPr lang="en-US" sz="5400" dirty="0" smtClean="0"/>
              <a:t> </a:t>
            </a:r>
            <a:r>
              <a:rPr lang="en-US" sz="5400" dirty="0" err="1" smtClean="0"/>
              <a:t>hermanos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nuestro</a:t>
            </a:r>
            <a:r>
              <a:rPr lang="en-US" sz="5400" dirty="0" smtClean="0"/>
              <a:t> </a:t>
            </a:r>
            <a:r>
              <a:rPr lang="en-US" sz="5400" dirty="0" err="1" smtClean="0"/>
              <a:t>hermano</a:t>
            </a:r>
            <a:endParaRPr lang="en-US" sz="54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5400" dirty="0" smtClean="0"/>
              <a:t> </a:t>
            </a:r>
            <a:r>
              <a:rPr lang="en-US" sz="5400" dirty="0" err="1" smtClean="0"/>
              <a:t>nuestra</a:t>
            </a:r>
            <a:r>
              <a:rPr lang="en-US" sz="5400" dirty="0" smtClean="0"/>
              <a:t> </a:t>
            </a:r>
            <a:r>
              <a:rPr lang="en-US" sz="5400" dirty="0" err="1" smtClean="0"/>
              <a:t>hermana</a:t>
            </a:r>
            <a:endParaRPr lang="en-US" sz="5400" dirty="0"/>
          </a:p>
        </p:txBody>
      </p:sp>
      <p:pic>
        <p:nvPicPr>
          <p:cNvPr id="2050" name="Picture 2" descr="C:\Users\Caitlin\AppData\Local\Microsoft\Windows\Temporary Internet Files\Content.IE5\SCNSUL1J\MC9004355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86200"/>
            <a:ext cx="2193925" cy="26901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304</Words>
  <Application>Microsoft Office PowerPoint</Application>
  <PresentationFormat>On-screen Show (4:3)</PresentationFormat>
  <Paragraphs>148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Possessive Adjectives</vt:lpstr>
      <vt:lpstr>First, let’s practice possessive phrases.</vt:lpstr>
      <vt:lpstr>Owner/Possessive</vt:lpstr>
      <vt:lpstr>PowerPoint Presentation</vt:lpstr>
      <vt:lpstr>Possessives</vt:lpstr>
      <vt:lpstr>Owner/Possessive</vt:lpstr>
      <vt:lpstr>Possessive Nouns</vt:lpstr>
      <vt:lpstr>my (female) cousin </vt:lpstr>
      <vt:lpstr>our brother</vt:lpstr>
      <vt:lpstr>their dad</vt:lpstr>
      <vt:lpstr>la tía de Miguel</vt:lpstr>
      <vt:lpstr>your mom</vt:lpstr>
      <vt:lpstr>your parents</vt:lpstr>
      <vt:lpstr>our dog</vt:lpstr>
      <vt:lpstr>our dogs</vt:lpstr>
      <vt:lpstr>her car</vt:lpstr>
      <vt:lpstr>Tortuga</vt:lpstr>
      <vt:lpstr>Sara’s car (her car) carro</vt:lpstr>
      <vt:lpstr>Jorge and Manuel’s backpack (their backpack) mochila</vt:lpstr>
      <vt:lpstr>Javier’s glasses (his glasses) lentes</vt:lpstr>
      <vt:lpstr>Anita’s parents padres</vt:lpstr>
      <vt:lpstr>Use the correct pronoun</vt:lpstr>
      <vt:lpstr>their watch reloj</vt:lpstr>
      <vt:lpstr>our mother madre</vt:lpstr>
      <vt:lpstr>your pencil lapiz</vt:lpstr>
      <vt:lpstr>our cousins primos</vt:lpstr>
      <vt:lpstr>her movie pelicula</vt:lpstr>
      <vt:lpstr>my vegetables verduras</vt:lpstr>
      <vt:lpstr>our cat gato</vt:lpstr>
      <vt:lpstr>their party fiesta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Caitlin</dc:creator>
  <cp:lastModifiedBy>vpuser</cp:lastModifiedBy>
  <cp:revision>40</cp:revision>
  <dcterms:created xsi:type="dcterms:W3CDTF">2011-02-02T20:54:47Z</dcterms:created>
  <dcterms:modified xsi:type="dcterms:W3CDTF">2014-10-02T20:37:37Z</dcterms:modified>
</cp:coreProperties>
</file>